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3" r:id="rId3"/>
    <p:sldId id="261" r:id="rId4"/>
    <p:sldId id="266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3" r:id="rId13"/>
    <p:sldId id="263" r:id="rId14"/>
    <p:sldId id="264" r:id="rId15"/>
    <p:sldId id="274" r:id="rId16"/>
    <p:sldId id="265" r:id="rId17"/>
    <p:sldId id="269" r:id="rId18"/>
    <p:sldId id="284" r:id="rId19"/>
    <p:sldId id="257" r:id="rId20"/>
    <p:sldId id="258" r:id="rId21"/>
    <p:sldId id="285" r:id="rId22"/>
    <p:sldId id="267" r:id="rId23"/>
    <p:sldId id="268" r:id="rId24"/>
    <p:sldId id="271" r:id="rId25"/>
    <p:sldId id="277" r:id="rId26"/>
    <p:sldId id="287" r:id="rId27"/>
    <p:sldId id="278" r:id="rId28"/>
    <p:sldId id="288" r:id="rId29"/>
    <p:sldId id="260" r:id="rId30"/>
    <p:sldId id="28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7T07:53:05.5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07T07:53:06.3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8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2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4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6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7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7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dirty="0">
                <a:solidFill>
                  <a:srgbClr val="FFFFFF"/>
                </a:solidFill>
              </a:rPr>
              <a:t>주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323EF7-5C79-6979-E14C-D19B0D15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월별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0637EE-DB2A-9299-8287-E50043AE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9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 dirty="0"/>
              <a:t>죽산보의 </a:t>
            </a:r>
            <a:r>
              <a:rPr lang="en-US" altLang="ko-KR" sz="1300" dirty="0" err="1"/>
              <a:t>CHLA</a:t>
            </a:r>
            <a:r>
              <a:rPr lang="ko-KR" altLang="en-US" sz="1300" dirty="0"/>
              <a:t>와 </a:t>
            </a:r>
            <a:r>
              <a:rPr lang="en-US" altLang="ko-KR" sz="1300" dirty="0"/>
              <a:t>pH, DO, TOC, </a:t>
            </a:r>
            <a:r>
              <a:rPr lang="ko-KR" altLang="en-US" sz="1300" dirty="0"/>
              <a:t>수온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방류량과의</a:t>
            </a:r>
            <a:r>
              <a:rPr lang="ko-KR" altLang="en-US" sz="1300" dirty="0"/>
              <a:t> 상관관계를 선그래프로 확인</a:t>
            </a:r>
            <a:endParaRPr lang="en-US" altLang="ko-KR" sz="1300" dirty="0"/>
          </a:p>
          <a:p>
            <a:r>
              <a:rPr lang="ko-KR" altLang="en-US" sz="1300" dirty="0"/>
              <a:t>데이터수가 많기에 연도별로 분리한 다음에 일주일당 하나의 샘플을 선택해서 선그래프 그림</a:t>
            </a:r>
            <a:endParaRPr lang="en-US" altLang="ko-KR" sz="1300" dirty="0"/>
          </a:p>
          <a:p>
            <a:pPr lvl="1"/>
            <a:r>
              <a:rPr lang="en-US" altLang="ko-KR" sz="1300" dirty="0" err="1"/>
              <a:t>CHLA</a:t>
            </a:r>
            <a:r>
              <a:rPr lang="en-US" altLang="ko-KR" sz="1300" dirty="0"/>
              <a:t>: </a:t>
            </a:r>
            <a:r>
              <a:rPr lang="ko-KR" altLang="en-US" sz="1300" dirty="0"/>
              <a:t>초록 선그래프</a:t>
            </a:r>
            <a:endParaRPr lang="en-US" altLang="ko-KR" sz="1300" dirty="0"/>
          </a:p>
          <a:p>
            <a:pPr lvl="1"/>
            <a:r>
              <a:rPr lang="en-US" altLang="ko-KR" sz="1300" dirty="0"/>
              <a:t>Y</a:t>
            </a:r>
            <a:r>
              <a:rPr lang="ko-KR" altLang="en-US" sz="1300" dirty="0"/>
              <a:t>축</a:t>
            </a:r>
            <a:r>
              <a:rPr lang="en-US" altLang="ko-KR" sz="1300" dirty="0"/>
              <a:t>(</a:t>
            </a:r>
            <a:r>
              <a:rPr lang="ko-KR" altLang="en-US" sz="1300" dirty="0"/>
              <a:t>왼쪽</a:t>
            </a:r>
            <a:r>
              <a:rPr lang="en-US" altLang="ko-KR" sz="1300" dirty="0"/>
              <a:t>): </a:t>
            </a:r>
            <a:r>
              <a:rPr lang="en-US" altLang="ko-KR" sz="1300" dirty="0" err="1"/>
              <a:t>CHLA</a:t>
            </a:r>
            <a:r>
              <a:rPr lang="en-US" altLang="ko-KR" sz="1300" dirty="0"/>
              <a:t> </a:t>
            </a:r>
            <a:r>
              <a:rPr lang="ko-KR" altLang="en-US" sz="1300" dirty="0"/>
              <a:t>수치</a:t>
            </a:r>
            <a:endParaRPr lang="en-US" altLang="ko-KR" sz="1300" dirty="0"/>
          </a:p>
          <a:p>
            <a:r>
              <a:rPr lang="en-US" altLang="ko-KR" sz="1300" dirty="0" err="1"/>
              <a:t>CHLA</a:t>
            </a:r>
            <a:r>
              <a:rPr lang="en-US" altLang="ko-KR" sz="1300" dirty="0"/>
              <a:t>, pH, DO</a:t>
            </a:r>
            <a:r>
              <a:rPr lang="ko-KR" altLang="en-US" sz="1300" dirty="0"/>
              <a:t>는 거의 동일하게 움직임</a:t>
            </a:r>
            <a:r>
              <a:rPr lang="en-US" altLang="ko-KR" sz="1300" dirty="0"/>
              <a:t>. </a:t>
            </a:r>
            <a:r>
              <a:rPr lang="ko-KR" altLang="en-US" sz="1300" dirty="0"/>
              <a:t>즉 상관관계가 매우 높음</a:t>
            </a:r>
            <a:r>
              <a:rPr lang="en-US" altLang="ko-KR" sz="1300" dirty="0"/>
              <a:t>. </a:t>
            </a:r>
            <a:r>
              <a:rPr lang="ko-KR" altLang="en-US" sz="1300" dirty="0"/>
              <a:t>하지만 </a:t>
            </a:r>
            <a:r>
              <a:rPr lang="en-US" altLang="ko-KR" sz="1300" dirty="0"/>
              <a:t>pH</a:t>
            </a:r>
            <a:r>
              <a:rPr lang="ko-KR" altLang="en-US" sz="1300" dirty="0"/>
              <a:t>와 </a:t>
            </a:r>
            <a:r>
              <a:rPr lang="en-US" altLang="ko-KR" sz="1300" dirty="0"/>
              <a:t>DO</a:t>
            </a:r>
            <a:r>
              <a:rPr lang="ko-KR" altLang="en-US" sz="1300" dirty="0"/>
              <a:t>가 </a:t>
            </a:r>
            <a:r>
              <a:rPr lang="en-US" altLang="ko-KR" sz="1300" dirty="0" err="1"/>
              <a:t>CHLA</a:t>
            </a:r>
            <a:r>
              <a:rPr lang="en-US" altLang="ko-KR" sz="1300" dirty="0"/>
              <a:t> </a:t>
            </a:r>
            <a:r>
              <a:rPr lang="ko-KR" altLang="en-US" sz="1300" dirty="0"/>
              <a:t>수치에 영향을 받는 것임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 err="1"/>
              <a:t>CHLA</a:t>
            </a:r>
            <a:r>
              <a:rPr lang="ko-KR" altLang="en-US" sz="1300" dirty="0"/>
              <a:t>를 기준으로 수온과 </a:t>
            </a:r>
            <a:r>
              <a:rPr lang="ko-KR" altLang="en-US" sz="1300" dirty="0" err="1"/>
              <a:t>방류량과는</a:t>
            </a:r>
            <a:r>
              <a:rPr lang="ko-KR" altLang="en-US" sz="1300" dirty="0"/>
              <a:t> 음의 상관관계임을 확인 가능</a:t>
            </a:r>
            <a:r>
              <a:rPr lang="en-US" altLang="ko-KR" sz="1300" dirty="0"/>
              <a:t>. </a:t>
            </a:r>
            <a:r>
              <a:rPr lang="ko-KR" altLang="en-US" sz="1300" dirty="0"/>
              <a:t>특히 수온과 음의 상관관계를 갖는 이유를 설명할 수 </a:t>
            </a:r>
            <a:r>
              <a:rPr lang="ko-KR" altLang="en-US" sz="1300" dirty="0" err="1"/>
              <a:t>있어야함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승촌보의</a:t>
            </a:r>
            <a:r>
              <a:rPr lang="ko-KR" altLang="en-US" sz="1300" dirty="0"/>
              <a:t> 경우와 동일한 것으로 추정됨</a:t>
            </a:r>
            <a:r>
              <a:rPr lang="en-US" altLang="ko-KR" sz="1300" dirty="0"/>
              <a:t>. </a:t>
            </a:r>
            <a:r>
              <a:rPr lang="ko-KR" altLang="en-US" sz="1300" dirty="0"/>
              <a:t>확인 필요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추가 확인 사항</a:t>
            </a:r>
            <a:r>
              <a:rPr lang="en-US" altLang="ko-KR" sz="1300" dirty="0"/>
              <a:t>:</a:t>
            </a:r>
          </a:p>
          <a:p>
            <a:pPr lvl="1"/>
            <a:r>
              <a:rPr lang="ko-KR" altLang="en-US" sz="1300" dirty="0" err="1"/>
              <a:t>방류량과의</a:t>
            </a:r>
            <a:r>
              <a:rPr lang="ko-KR" altLang="en-US" sz="1300" dirty="0"/>
              <a:t> 상관관계 선그래프를 추후 그려야 함</a:t>
            </a:r>
            <a:r>
              <a:rPr lang="en-US" altLang="ko-KR" sz="1300" dirty="0"/>
              <a:t>.</a:t>
            </a:r>
          </a:p>
          <a:p>
            <a:pPr lvl="1"/>
            <a:r>
              <a:rPr lang="ko-KR" altLang="en-US" sz="1300" dirty="0"/>
              <a:t>일 단위의 평균값을 활용하면 그래프가 보다 부드러워질 수 있음</a:t>
            </a:r>
            <a:r>
              <a:rPr lang="en-US" altLang="ko-KR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36026E8-0193-7340-0E88-3D51A68D3117}"/>
                  </a:ext>
                </a:extLst>
              </p14:cNvPr>
              <p14:cNvContentPartPr/>
              <p14:nvPr/>
            </p14:nvContentPartPr>
            <p14:xfrm>
              <a:off x="4397171" y="2634873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36026E8-0193-7340-0E88-3D51A68D3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1051" y="262875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A5890EC-E135-0485-E71B-A7B12690A23D}"/>
                  </a:ext>
                </a:extLst>
              </p14:cNvPr>
              <p14:cNvContentPartPr/>
              <p14:nvPr/>
            </p14:nvContentPartPr>
            <p14:xfrm>
              <a:off x="4920971" y="2801193"/>
              <a:ext cx="36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A5890EC-E135-0485-E71B-A7B12690A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851" y="279507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5969552" y="134430"/>
            <a:ext cx="3871235" cy="6589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0123-0C3E-5FFD-F310-232D3B939387}"/>
              </a:ext>
            </a:extLst>
          </p:cNvPr>
          <p:cNvSpPr txBox="1"/>
          <p:nvPr/>
        </p:nvSpPr>
        <p:spPr>
          <a:xfrm>
            <a:off x="9454902" y="1199526"/>
            <a:ext cx="55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모든 특성에 대해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DA370-8611-462B-5ECE-319642AD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6" y="294008"/>
            <a:ext cx="3793890" cy="626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14672-92A0-7888-8DBC-EA1EA7384618}"/>
              </a:ext>
            </a:extLst>
          </p:cNvPr>
          <p:cNvSpPr txBox="1"/>
          <p:nvPr/>
        </p:nvSpPr>
        <p:spPr>
          <a:xfrm>
            <a:off x="9519499" y="1342603"/>
            <a:ext cx="688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7781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55" y="324351"/>
            <a:ext cx="3725578" cy="6209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6CE84-5D80-7831-D4FF-B88AC77559B1}"/>
              </a:ext>
            </a:extLst>
          </p:cNvPr>
          <p:cNvSpPr txBox="1"/>
          <p:nvPr/>
        </p:nvSpPr>
        <p:spPr>
          <a:xfrm>
            <a:off x="7379208" y="1152144"/>
            <a:ext cx="80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8A1EC-0F1A-6134-B621-732A737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4" y="640080"/>
            <a:ext cx="695179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죽산보와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모든 특성에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E16E2-8CB2-B67E-BF53-224F54203FBE}"/>
              </a:ext>
            </a:extLst>
          </p:cNvPr>
          <p:cNvSpPr txBox="1"/>
          <p:nvPr/>
        </p:nvSpPr>
        <p:spPr>
          <a:xfrm>
            <a:off x="7507224" y="112014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AB0A35-8A2E-9B2A-31B9-EFDCD314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27" y="344149"/>
            <a:ext cx="3849833" cy="6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673B3-5AAF-B1F3-EF18-AEB8A9C9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B9F3-CAEB-AEBF-D399-D523CB7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700" dirty="0" err="1">
                <a:solidFill>
                  <a:srgbClr val="FFFFFF"/>
                </a:solidFill>
              </a:rPr>
              <a:t>Chl</a:t>
            </a:r>
            <a:r>
              <a:rPr lang="en-US" altLang="ko-KR" sz="3700" dirty="0">
                <a:solidFill>
                  <a:srgbClr val="FFFFFF"/>
                </a:solidFill>
              </a:rPr>
              <a:t>-a </a:t>
            </a:r>
            <a:r>
              <a:rPr lang="ko-KR" altLang="en-US" sz="3700" dirty="0">
                <a:solidFill>
                  <a:srgbClr val="FFFFFF"/>
                </a:solidFill>
              </a:rPr>
              <a:t>분포 비교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2E9A5-58AA-5B09-CDA6-A8EBBAA4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46" y="2002415"/>
            <a:ext cx="5591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7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변환값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비교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10A7A9-F4C5-0E8B-FD4E-30561CD9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변환된 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AA7E3-BB82-6BB8-9241-B5CD5267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2C24CD-6EB2-9C8C-A4A8-7B4A3D7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71" y="2158179"/>
            <a:ext cx="53435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1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823</Words>
  <Application>Microsoft Office PowerPoint</Application>
  <PresentationFormat>와이드스크린</PresentationFormat>
  <Paragraphs>94</Paragraphs>
  <Slides>30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죽산보 vs. 승촌보: 특성별 분포도</vt:lpstr>
      <vt:lpstr>승촌보, 지석천, 죽산보: Chl-a 분포 비교</vt:lpstr>
      <vt:lpstr>승촌보 방류량, 지석천 유량, 죽산보 유입량 비교 (로그 변환값 비교)</vt:lpstr>
      <vt:lpstr>승촌보 방류량, 지석천 유량, 죽산보 유입량 비교 (로그 변환된 일별 평균값 활용)</vt:lpstr>
      <vt:lpstr>승촌보 방류량, 지석천 유량, 죽산보 유입량 비교 (일별 평균값 활용)</vt:lpstr>
      <vt:lpstr>승촌보 방류량, 지석천 유량, 죽산보 유입량 비교 (주별 평균값 활용)</vt:lpstr>
      <vt:lpstr>승촌보 방류량, 지석천 유량, 죽산보 유입량 비교 (월별 평균값 활용)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방류량 변화</vt:lpstr>
      <vt:lpstr>죽산보와 승촌보의 CHLA 분포도 비교</vt:lpstr>
      <vt:lpstr>5.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결과:   - 죽산보의 CHLA 예측 특성 중요도 - 죽산보의 모든 특성에 대해 윈도우 적용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  <vt:lpstr>죽산보의 CHLA 예측 모델 훈련 결과 (승촌보 데이터 활용):   - 죽산보의 CHLA 예측 특성 중요도 - 죽산보와 승촌보의 모든 특성에 윈도우 적용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47</cp:revision>
  <dcterms:created xsi:type="dcterms:W3CDTF">2024-09-20T02:48:49Z</dcterms:created>
  <dcterms:modified xsi:type="dcterms:W3CDTF">2025-01-07T08:58:25Z</dcterms:modified>
</cp:coreProperties>
</file>